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5" r:id="rId10"/>
    <p:sldId id="272" r:id="rId11"/>
    <p:sldId id="266" r:id="rId12"/>
    <p:sldId id="264" r:id="rId13"/>
    <p:sldId id="267" r:id="rId14"/>
    <p:sldId id="274" r:id="rId15"/>
    <p:sldId id="273" r:id="rId16"/>
    <p:sldId id="268" r:id="rId17"/>
    <p:sldId id="277" r:id="rId18"/>
    <p:sldId id="276" r:id="rId19"/>
    <p:sldId id="275" r:id="rId20"/>
    <p:sldId id="270" r:id="rId21"/>
    <p:sldId id="271" r:id="rId22"/>
    <p:sldId id="278" r:id="rId23"/>
  </p:sldIdLst>
  <p:sldSz cx="12188825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986">
          <p15:clr>
            <a:srgbClr val="A4A3A4"/>
          </p15:clr>
        </p15:guide>
        <p15:guide id="2" orient="horz" pos="347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pos="7112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jdj+5rf1I+onsg8tAqmf2yBCcN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3986"/>
        <p:guide orient="horz" pos="347"/>
        <p:guide orient="horz" pos="2160"/>
        <p:guide pos="7112"/>
        <p:guide pos="3839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843ACCA3-DF54-F9E5-2E47-A63B5264C4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AB19A8D1-41FF-D1CE-106C-886F642AFB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2023 alone</a:t>
            </a:r>
          </a:p>
          <a:p>
            <a:pPr>
              <a:buFont typeface="Calibri"/>
              <a:buChar char="-"/>
            </a:pPr>
            <a:r>
              <a:rPr lang="en-US" dirty="0" err="1"/>
              <a:t>PaperCut</a:t>
            </a:r>
            <a:r>
              <a:rPr lang="en-US" dirty="0"/>
              <a:t> had a lot of vulns, </a:t>
            </a:r>
            <a:r>
              <a:rPr lang="en-US" dirty="0" err="1"/>
              <a:t>Fortra</a:t>
            </a:r>
            <a:r>
              <a:rPr lang="en-US" dirty="0"/>
              <a:t> had an RCE, Outlook had a </a:t>
            </a:r>
            <a:r>
              <a:rPr lang="en-US" dirty="0" err="1"/>
              <a:t>priv</a:t>
            </a:r>
            <a:r>
              <a:rPr lang="en-US" dirty="0"/>
              <a:t> esc vuln, </a:t>
            </a:r>
            <a:r>
              <a:rPr lang="en-US" dirty="0" err="1"/>
              <a:t>MOVEit</a:t>
            </a:r>
            <a:r>
              <a:rPr lang="en-US" dirty="0"/>
              <a:t>… , VMware had a command injection vuln</a:t>
            </a:r>
          </a:p>
          <a:p>
            <a:pPr>
              <a:buFont typeface="Calibri"/>
              <a:buChar char="-"/>
            </a:pPr>
            <a:r>
              <a:rPr lang="en-US" dirty="0"/>
              <a:t>Services you use will be impacted</a:t>
            </a:r>
          </a:p>
          <a:p>
            <a:pPr marL="1371600" lvl="1">
              <a:buFont typeface="Courier New"/>
              <a:buChar char="o"/>
            </a:pPr>
            <a:r>
              <a:rPr lang="en-US" dirty="0"/>
              <a:t>Can't be safe from 0 days</a:t>
            </a:r>
          </a:p>
          <a:p>
            <a:pPr>
              <a:buFont typeface="Calibri"/>
              <a:buChar char="-"/>
            </a:pPr>
            <a:r>
              <a:rPr lang="en-US" dirty="0"/>
              <a:t>But..</a:t>
            </a:r>
          </a:p>
          <a:p>
            <a:pPr marL="1371600" lvl="1">
              <a:buFont typeface="Courier New"/>
              <a:buChar char="o"/>
            </a:pPr>
            <a:r>
              <a:rPr lang="en-US" dirty="0"/>
              <a:t>Staying informed lets you know what's gone wrong</a:t>
            </a:r>
          </a:p>
          <a:p>
            <a:pPr marL="1371600" lvl="1">
              <a:buFont typeface="Courier New"/>
              <a:buChar char="o"/>
            </a:pPr>
            <a:r>
              <a:rPr lang="en-US" dirty="0"/>
              <a:t>Keeping service secured limits its impact (hopefully)</a:t>
            </a:r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C06D1D0D-B916-AD6B-7E6E-3890EDAB8F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22704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01FC942B-B71E-9E43-ABF1-30EE5E627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6BBAE8D4-B2EA-1409-2D44-2C6656AC3C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Updates will help you a lot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(or, they'll break everything)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You should still keep up to date though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Not your job to secure manually audit the kernel, let someone else do 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Least </a:t>
            </a:r>
            <a:r>
              <a:rPr lang="en-US" dirty="0" err="1"/>
              <a:t>priv</a:t>
            </a:r>
            <a:endParaRPr lang="en-US" dirty="0"/>
          </a:p>
          <a:p>
            <a:pPr marL="171450" indent="-171450">
              <a:buFont typeface="Calibri"/>
              <a:buChar char="-"/>
            </a:pPr>
            <a:r>
              <a:rPr lang="en-US" dirty="0"/>
              <a:t>For users: give them only the perms they need to do their job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For systems: only give services needed to fulfill its role</a:t>
            </a:r>
          </a:p>
          <a:p>
            <a:pPr marL="1371600" lvl="1">
              <a:buFont typeface="Courier New"/>
              <a:buChar char="o"/>
            </a:pPr>
            <a:r>
              <a:rPr lang="en-US" dirty="0"/>
              <a:t>What's the role of the machine? </a:t>
            </a:r>
          </a:p>
          <a:p>
            <a:pPr marL="1371600" lvl="1">
              <a:buFont typeface="Courier New"/>
              <a:buChar char="o"/>
            </a:pPr>
            <a:r>
              <a:rPr lang="en-US" dirty="0"/>
              <a:t>Windows server running DNS? Don't have League of Legends installed on it </a:t>
            </a:r>
          </a:p>
          <a:p>
            <a:pPr marL="171450" indent="-171450">
              <a:buFont typeface="Calibri"/>
              <a:buChar char="-"/>
            </a:pPr>
            <a:r>
              <a:rPr lang="en-US"/>
              <a:t>Remove unneeded programs, services, "features"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Font typeface="Calibri"/>
              <a:buNone/>
            </a:pPr>
            <a:r>
              <a:rPr lang="en-US" dirty="0"/>
              <a:t>Common file locations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Given </a:t>
            </a:r>
            <a:r>
              <a:rPr lang="en-US" dirty="0" err="1"/>
              <a:t>linux</a:t>
            </a:r>
            <a:r>
              <a:rPr lang="en-US" dirty="0"/>
              <a:t> or windows, where can users write files without permissions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Where does </a:t>
            </a:r>
            <a:r>
              <a:rPr lang="en-US" dirty="0" err="1"/>
              <a:t>linux</a:t>
            </a:r>
            <a:r>
              <a:rPr lang="en-US" dirty="0"/>
              <a:t> store passwords, is that file listing passwords in plaintext?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Where do programs get installed? 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What's going on in x user's directory?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Core settings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What's the password policy?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Is the local firewall on?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Are file and folder permissions what they should be?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Of course, GPOs</a:t>
            </a:r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9EF4B0D7-DEC5-1BAE-1BA3-9BD56BC93E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604165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975280CB-FC83-ABB5-CD08-FA22E2114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19A2CEE8-20F7-8AC1-E48A-7AD9A4F3E4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021097FB-869A-149E-3262-8DDE2A79A13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25036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196381ED-F7E8-36FA-9AF2-AD97DA70F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99A8A37F-F02C-7E40-031A-EF9EA48166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n-US" dirty="0"/>
              <a:t>Mandatory Access Control (MAC)</a:t>
            </a:r>
          </a:p>
          <a:p>
            <a:pPr marL="330200" indent="-171450"/>
            <a:r>
              <a:rPr lang="en-US" dirty="0"/>
              <a:t>Can’t do anything without admin perms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Role-based Access Control (RBAC)</a:t>
            </a:r>
          </a:p>
          <a:p>
            <a:pPr marL="330200" indent="-171450"/>
            <a:r>
              <a:rPr lang="en-US" dirty="0"/>
              <a:t>one of the most widely adopted control methods</a:t>
            </a:r>
          </a:p>
          <a:p>
            <a:pPr marL="330200" indent="-171450"/>
            <a:r>
              <a:rPr lang="en-US" dirty="0"/>
              <a:t>group individuals together and assign permissions for specific roles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Discretionary Access Control (DAC)</a:t>
            </a:r>
          </a:p>
          <a:p>
            <a:pPr marL="171450" indent="-171450"/>
            <a:r>
              <a:rPr lang="en-US"/>
              <a:t>restricting access to objects based on the identity of subjects and/or groups to which they belong</a:t>
            </a:r>
          </a:p>
          <a:p>
            <a:pPr marL="171450" indent="-171450"/>
            <a:r>
              <a:rPr lang="en-US"/>
              <a:t>discretionary in the sense that a subject with a certain access permission is capable of passing that permission (perhaps indirectly) on to any other subject (unless restrained by mandatory access control)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Rule-based Access Control (</a:t>
            </a:r>
            <a:r>
              <a:rPr lang="en-US" dirty="0" err="1"/>
              <a:t>RuBAC</a:t>
            </a:r>
            <a:r>
              <a:rPr lang="en-US" dirty="0"/>
              <a:t>)</a:t>
            </a:r>
          </a:p>
          <a:p>
            <a:pPr lvl="1"/>
            <a:r>
              <a:rPr lang="en-US"/>
              <a:t>manage access to resources or data</a:t>
            </a:r>
          </a:p>
          <a:p>
            <a:pPr lvl="1"/>
            <a:r>
              <a:rPr lang="en-US"/>
              <a:t>grant access to individuals complying with a specific set of conditions</a:t>
            </a:r>
          </a:p>
          <a:p>
            <a:pPr lvl="1"/>
            <a:r>
              <a:rPr lang="en-US"/>
              <a:t>establishing a pre-defined rule-based access control setting</a:t>
            </a:r>
          </a:p>
          <a:p>
            <a:pPr lvl="1"/>
            <a:r>
              <a:rPr lang="en-US"/>
              <a:t>Ex</a:t>
            </a:r>
          </a:p>
          <a:p>
            <a:pPr marL="1371600" lvl="3"/>
            <a:r>
              <a:rPr lang="en-US"/>
              <a:t>grant a person or team access to a specific network resource only during regular business day hours</a:t>
            </a:r>
          </a:p>
          <a:p>
            <a:pPr marL="1371600" lvl="3"/>
            <a:r>
              <a:rPr lang="en-US"/>
              <a:t>Can create and control rules that determine the usage and access to resources</a:t>
            </a:r>
          </a:p>
          <a:p>
            <a:pPr marL="1371600" lvl="3"/>
            <a:r>
              <a:rPr lang="en-US"/>
              <a:t>often described as an attribute-based control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Attribute-based Access Control (ABAC)</a:t>
            </a:r>
          </a:p>
          <a:p>
            <a:pPr marL="171450" indent="-171450"/>
            <a:r>
              <a:rPr lang="en-US"/>
              <a:t>evaluates attributes instead of roles or users</a:t>
            </a:r>
          </a:p>
          <a:p>
            <a:pPr marL="171450" indent="-171450"/>
            <a:r>
              <a:rPr lang="en-US"/>
              <a:t>use </a:t>
            </a:r>
          </a:p>
          <a:p>
            <a:pPr lvl="1"/>
            <a:r>
              <a:rPr lang="en-US" dirty="0"/>
              <a:t>user attributes such as username, role, and security clearance </a:t>
            </a:r>
          </a:p>
          <a:p>
            <a:pPr lvl="1"/>
            <a:r>
              <a:rPr lang="en-US"/>
              <a:t>environmental attributes such as time of access and location of data</a:t>
            </a:r>
          </a:p>
          <a:p>
            <a:pPr marL="171450" indent="-171450"/>
            <a:r>
              <a:rPr lang="en-US"/>
              <a:t>defines an access control paradigm whereby a subject's authorization to perform a set of operations is determined by evaluating attributes associated with the subject, object, requested operations, and, in some cases, environment attributes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But also… </a:t>
            </a:r>
          </a:p>
          <a:p>
            <a:pPr marL="330200" indent="-171450"/>
            <a:r>
              <a:rPr lang="en-US" dirty="0"/>
              <a:t>Context-based access control (CBAC)</a:t>
            </a:r>
          </a:p>
          <a:p>
            <a:pPr marL="330200" indent="-171450"/>
            <a:r>
              <a:rPr lang="en-US" dirty="0"/>
              <a:t>Graph-based access control (GBAC)</a:t>
            </a:r>
          </a:p>
          <a:p>
            <a:pPr marL="330200" indent="-171450"/>
            <a:r>
              <a:rPr lang="en-US" dirty="0"/>
              <a:t>Lattice-based access control (LBAC)</a:t>
            </a:r>
          </a:p>
          <a:p>
            <a:pPr marL="330200" indent="-171450"/>
            <a:r>
              <a:rPr lang="en-US" dirty="0" err="1"/>
              <a:t>Organisation</a:t>
            </a:r>
            <a:r>
              <a:rPr lang="en-US" dirty="0"/>
              <a:t>-based access control (</a:t>
            </a:r>
            <a:r>
              <a:rPr lang="en-US" dirty="0" err="1"/>
              <a:t>OrBAC</a:t>
            </a:r>
            <a:r>
              <a:rPr lang="en-US" dirty="0"/>
              <a:t>)</a:t>
            </a:r>
          </a:p>
          <a:p>
            <a:pPr marL="158750" indent="0">
              <a:buNone/>
            </a:pPr>
            <a:endParaRPr lang="en-US"/>
          </a:p>
          <a:p>
            <a:pPr marL="158750" indent="0">
              <a:buNone/>
            </a:pPr>
            <a:r>
              <a:rPr lang="en-US" dirty="0"/>
              <a:t>ABAC vs </a:t>
            </a:r>
            <a:r>
              <a:rPr lang="en-US" dirty="0" err="1"/>
              <a:t>RuBAC</a:t>
            </a:r>
            <a:endParaRPr lang="en-US"/>
          </a:p>
          <a:p>
            <a:r>
              <a:rPr lang="en-US" dirty="0" err="1"/>
              <a:t>RuBAC</a:t>
            </a:r>
            <a:r>
              <a:rPr lang="en-US" dirty="0"/>
              <a:t> model access is evaluated in response to a set of predetermined rules</a:t>
            </a:r>
          </a:p>
          <a:p>
            <a:r>
              <a:rPr lang="en-US" dirty="0"/>
              <a:t>ABAC systems measure approved attributes to grant access.</a:t>
            </a:r>
          </a:p>
          <a:p>
            <a:r>
              <a:rPr lang="en-US" dirty="0"/>
              <a:t>Both configurations consider multiple variables when determining access parameters</a:t>
            </a:r>
          </a:p>
          <a:p>
            <a:r>
              <a:rPr lang="en-US" dirty="0"/>
              <a:t>Both can be implemented alongside additional models such as role-based systems</a:t>
            </a:r>
          </a:p>
          <a:p>
            <a:r>
              <a:rPr lang="en-US" dirty="0"/>
              <a:t>Difference is the type of information used. </a:t>
            </a:r>
          </a:p>
          <a:p>
            <a:pPr lvl="1"/>
            <a:r>
              <a:rPr lang="en-US" dirty="0"/>
              <a:t>Rules are often related to external factors like working hours, schedules and specific devices</a:t>
            </a:r>
          </a:p>
          <a:p>
            <a:pPr lvl="1"/>
            <a:r>
              <a:rPr lang="en-US" dirty="0"/>
              <a:t>Attributes will be reliant on personal information such as active projects, work status and security clearance level.</a:t>
            </a:r>
          </a:p>
          <a:p>
            <a:pPr marL="171450" lvl="0" indent="-171450" algn="l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C1802CE9-B367-05E9-83C3-AD0CC7A3EE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04741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04845F55-8604-090C-11F4-C71CE65713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48E4705F-BE77-5B4E-D839-3606B14F9E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My get out of jail free card? </a:t>
            </a:r>
            <a:endParaRPr lang="en-US"/>
          </a:p>
          <a:p>
            <a:pPr>
              <a:buNone/>
            </a:pPr>
            <a:r>
              <a:rPr lang="en-US" dirty="0"/>
              <a:t>“It’s a tool that enables multiple of these access control methods”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15FB1E49-FB19-8B6E-898B-1FA22A0AF1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32547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287FAEE8-97DD-C511-90E5-56AB7DBFA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5FECD0A1-57E1-1B28-BB36-95C8E4C229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FF5D42CF-5429-B2AE-9220-43B62C2DB2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16700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9EFB38CF-E8BF-0861-2A14-D9A8646A0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86ACD701-8B1C-3CA7-D50A-A451AD83D1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7CB198A2-5215-40BF-5740-FFD8F4B9F2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59759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2CC8F559-2589-8102-F315-6CFBCFDB2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C144AD17-C286-0DE0-F6F7-FC707A8AB2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2ADBCBD2-E684-3C05-711E-B4A28FBD12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565975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DA5D5889-F9D8-483B-8354-AB0AE2378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BC6F4F51-E19F-3CD3-0C07-18D6272D18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0C61507F-04CE-D74B-EAF4-4B672C76AA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00579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0A179F29-F083-44A3-0513-E4733DBA2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815AD11C-4C82-CFBE-9586-15BCEC947F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746A7D2E-A215-3E30-B11E-8026766724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2097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A70DD34D-ADF5-4301-E3FB-E7570F001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9B061179-2C24-BFD7-B971-720515F207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Calibri"/>
              <a:buChar char="-"/>
            </a:pPr>
            <a:r>
              <a:rPr lang="en-US" dirty="0"/>
              <a:t>Just fix it!</a:t>
            </a:r>
            <a:endParaRPr lang="en-US"/>
          </a:p>
          <a:p>
            <a:pPr marL="1085850" lvl="1" indent="-171450"/>
            <a:r>
              <a:rPr lang="en-US" dirty="0"/>
              <a:t>Easy, right?</a:t>
            </a:r>
          </a:p>
          <a:p>
            <a:pPr marL="171450" indent="-171450">
              <a:buFont typeface="Calibri"/>
              <a:buChar char="-"/>
            </a:pPr>
            <a:endParaRPr lang="en-US" dirty="0"/>
          </a:p>
          <a:p>
            <a:pPr marL="171450" indent="-171450">
              <a:buFont typeface="Calibri"/>
              <a:buChar char="-"/>
            </a:pPr>
            <a:r>
              <a:rPr lang="en-US" dirty="0"/>
              <a:t>No one size fits all solution</a:t>
            </a:r>
          </a:p>
          <a:p>
            <a:pPr marL="1085850" lvl="1" indent="-171450"/>
            <a:r>
              <a:rPr lang="en-US" dirty="0"/>
              <a:t>Have to understand the issue and research how to fix it (if you don't already know)</a:t>
            </a:r>
          </a:p>
          <a:p>
            <a:pPr marL="1085850" lvl="1" indent="-171450"/>
            <a:endParaRPr lang="en-US" dirty="0"/>
          </a:p>
          <a:p>
            <a:pPr marL="171450" indent="-171450">
              <a:buFont typeface="Calibri"/>
              <a:buChar char="-"/>
            </a:pPr>
            <a:endParaRPr lang="en-US" dirty="0"/>
          </a:p>
          <a:p>
            <a:pPr marL="171450" indent="-171450">
              <a:buFont typeface="Calibri"/>
              <a:buChar char="-"/>
            </a:pPr>
            <a:r>
              <a:rPr lang="en-US" dirty="0"/>
              <a:t>Running x service?</a:t>
            </a:r>
          </a:p>
          <a:p>
            <a:pPr marL="1085850" lvl="1" indent="-171450"/>
            <a:r>
              <a:rPr lang="en-US" dirty="0"/>
              <a:t>Is it updated / can you update it?</a:t>
            </a:r>
          </a:p>
          <a:p>
            <a:pPr marL="1085850" lvl="1" indent="-171450"/>
            <a:r>
              <a:rPr lang="en-US" dirty="0"/>
              <a:t>What version is it </a:t>
            </a:r>
          </a:p>
          <a:p>
            <a:pPr marL="1085850" lvl="1" indent="-171450"/>
            <a:r>
              <a:rPr lang="en-US" dirty="0"/>
              <a:t>What patch does it need</a:t>
            </a:r>
          </a:p>
          <a:p>
            <a:pPr marL="1085850" lvl="1" indent="-171450"/>
            <a:r>
              <a:rPr lang="en-US" dirty="0"/>
              <a:t>What interactions can be done </a:t>
            </a:r>
          </a:p>
          <a:p>
            <a:pPr marL="171450" indent="-171450">
              <a:buFont typeface="Calibri"/>
              <a:buChar char="-"/>
            </a:pPr>
            <a:endParaRPr lang="en-US" dirty="0"/>
          </a:p>
          <a:p>
            <a:pPr marL="171450" indent="-171450">
              <a:buFont typeface="Calibri"/>
              <a:buChar char="-"/>
            </a:pPr>
            <a:r>
              <a:rPr lang="en-US" dirty="0"/>
              <a:t>Firewall </a:t>
            </a:r>
          </a:p>
          <a:p>
            <a:pPr marL="1085850" lvl="1" indent="-171450"/>
            <a:r>
              <a:rPr lang="en-US" dirty="0"/>
              <a:t>Make sure it’s secure</a:t>
            </a:r>
          </a:p>
          <a:p>
            <a:pPr marL="1085850" lvl="1" indent="-171450"/>
            <a:r>
              <a:rPr lang="en-US" dirty="0"/>
              <a:t>Make sure communications are restricted to what they should be</a:t>
            </a:r>
          </a:p>
          <a:p>
            <a:pPr marL="1085850" lvl="1" indent="-171450"/>
            <a:r>
              <a:rPr lang="en-US" dirty="0"/>
              <a:t>Micro-segmentation</a:t>
            </a:r>
          </a:p>
          <a:p>
            <a:pPr marL="0" indent="0">
              <a:buNone/>
            </a:pPr>
            <a:endParaRPr lang="en-US" dirty="0"/>
          </a:p>
          <a:p>
            <a:pPr marL="171450" indent="-171450">
              <a:buFont typeface="Calibri"/>
              <a:buChar char="-"/>
            </a:pPr>
            <a:r>
              <a:rPr lang="en-US" dirty="0"/>
              <a:t>OS</a:t>
            </a:r>
          </a:p>
          <a:p>
            <a:pPr marL="1085850" lvl="1" indent="-171450"/>
            <a:r>
              <a:rPr lang="en-US" dirty="0"/>
              <a:t>Is it updated</a:t>
            </a:r>
          </a:p>
          <a:p>
            <a:pPr marL="1085850" lvl="1" indent="-171450"/>
            <a:r>
              <a:rPr lang="en-US" dirty="0"/>
              <a:t>Change </a:t>
            </a:r>
            <a:r>
              <a:rPr lang="en-US" dirty="0" err="1"/>
              <a:t>setings</a:t>
            </a:r>
            <a:r>
              <a:rPr lang="en-US" dirty="0"/>
              <a:t> </a:t>
            </a:r>
          </a:p>
          <a:p>
            <a:pPr marL="0" indent="0">
              <a:buNone/>
            </a:pPr>
            <a:endParaRPr lang="en-US" dirty="0"/>
          </a:p>
          <a:p>
            <a:pPr marL="171450" indent="-171450">
              <a:buFont typeface="Calibri"/>
              <a:buChar char="-"/>
            </a:pPr>
            <a:r>
              <a:rPr lang="en-US" dirty="0"/>
              <a:t>Really, just… </a:t>
            </a:r>
          </a:p>
          <a:p>
            <a:pPr marL="1085850" lvl="1" indent="-171450"/>
            <a:r>
              <a:rPr lang="en-US" dirty="0"/>
              <a:t>KEEP THEM UPDATED (usually)</a:t>
            </a:r>
          </a:p>
          <a:p>
            <a:pPr marL="1085850" lvl="1" indent="-171450"/>
            <a:r>
              <a:rPr lang="en-US" dirty="0"/>
              <a:t>Long term, need to stay informed about the state of things</a:t>
            </a:r>
          </a:p>
          <a:p>
            <a:pPr marL="1085850" lvl="1" indent="-171450"/>
            <a:r>
              <a:rPr lang="en-US" dirty="0"/>
              <a:t>Key thing is auditing </a:t>
            </a:r>
          </a:p>
          <a:p>
            <a:pPr marL="1085850" lvl="1" indent="-171450"/>
            <a:r>
              <a:rPr lang="en-US" dirty="0"/>
              <a:t>Auditing informs your response</a:t>
            </a:r>
          </a:p>
          <a:p>
            <a:pPr lvl="2"/>
            <a:r>
              <a:rPr lang="en-US" dirty="0"/>
              <a:t>In my opinion, hardening is trivial</a:t>
            </a:r>
          </a:p>
          <a:p>
            <a:pPr lvl="2"/>
            <a:r>
              <a:rPr lang="en-US" dirty="0"/>
              <a:t>Identifying and understanding the vulnerability? That's where the trick is</a:t>
            </a:r>
          </a:p>
          <a:p>
            <a:pPr marL="1085850" lvl="1" indent="-171450"/>
            <a:r>
              <a:rPr lang="en-US" dirty="0"/>
              <a:t>Google is your friend </a:t>
            </a:r>
          </a:p>
          <a:p>
            <a:pPr marL="1085850" lvl="1" indent="-171450"/>
            <a:r>
              <a:rPr lang="en-US" dirty="0"/>
              <a:t>This is very handwavy list</a:t>
            </a:r>
          </a:p>
          <a:p>
            <a:pPr lvl="2"/>
            <a:r>
              <a:rPr lang="en-US" dirty="0"/>
              <a:t>We will cover hardening much more hands on later </a:t>
            </a:r>
          </a:p>
          <a:p>
            <a:pPr marL="1085850" lvl="1" indent="-171450"/>
            <a:endParaRPr lang="en-US" dirty="0"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CCF61C4B-5DEA-D31B-5BCC-F3CAA14839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4142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4A873DBA-3B0B-FE4B-8311-DC6F222A7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7A6A456A-15C6-7982-A5EE-3DA3DC6CA0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dirty="0"/>
              <a:t>System hardening is an essential process throughout the lifecycle of technology and is a requirement mentioned in mandates such as PCI DSS and HIPAA</a:t>
            </a:r>
          </a:p>
          <a:p>
            <a:pPr marL="171450" indent="-171450"/>
            <a:endParaRPr lang="en-US" dirty="0"/>
          </a:p>
          <a:p>
            <a:pPr marL="171450" indent="-171450"/>
            <a:endParaRPr lang="en-US" dirty="0"/>
          </a:p>
          <a:p>
            <a:pPr marL="171450" indent="-171450"/>
            <a:r>
              <a:rPr lang="en-US" dirty="0"/>
              <a:t>Free Benchmarks - Center for Internet Security (CIS)</a:t>
            </a:r>
          </a:p>
          <a:p>
            <a:pPr marL="171450" indent="-171450"/>
            <a:r>
              <a:rPr lang="en-US" dirty="0"/>
              <a:t>Special Publication (SP) 800-123 - National Institute of Standards and Technology (NIST)</a:t>
            </a:r>
          </a:p>
          <a:p>
            <a:pPr marL="171450" indent="-171450"/>
            <a:r>
              <a:rPr lang="en-US" dirty="0"/>
              <a:t>European Network and Information Security Agency (ENISA)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190AF9D8-F31C-D490-200A-284EF21E77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71099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0CA75385-C390-FA35-C179-257449F9E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31C77401-D700-54CB-CB0D-246CFDCE5E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dirty="0"/>
              <a:t>If you get to the lab portion and don’t know where to start</a:t>
            </a:r>
          </a:p>
          <a:p>
            <a:r>
              <a:rPr lang="en-US"/>
              <a:t>Common vulns</a:t>
            </a:r>
            <a:endParaRPr lang="en-US" dirty="0"/>
          </a:p>
          <a:p>
            <a:pPr lvl="1"/>
            <a:r>
              <a:rPr lang="en-US" err="1"/>
              <a:t>psexec</a:t>
            </a:r>
            <a:endParaRPr lang="en-US" dirty="0" err="1"/>
          </a:p>
          <a:p>
            <a:pPr lvl="1"/>
            <a:r>
              <a:rPr lang="en-US"/>
              <a:t>Eternal blue</a:t>
            </a:r>
          </a:p>
          <a:p>
            <a:pPr lvl="1"/>
            <a:r>
              <a:rPr lang="en-US" err="1"/>
              <a:t>Kerberoasting</a:t>
            </a:r>
            <a:endParaRPr lang="en-US" dirty="0" err="1"/>
          </a:p>
          <a:p>
            <a:pPr lvl="1"/>
            <a:r>
              <a:rPr lang="en-US"/>
              <a:t>OWASP top 10</a:t>
            </a:r>
          </a:p>
          <a:p>
            <a:pPr marL="171450" lvl="0" indent="-171450" algn="l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8A984F9D-B3E5-308B-F8D8-49A3F93E14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0133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4BD8BBC8-3827-C79C-4929-79A583AAF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A27E42EF-4EED-FCC3-C74E-818B9165BA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FD3BF62B-62B7-DA80-8FE4-04416813D8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4670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E7178605-50EB-9227-F32D-6900401D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E75AC309-FB39-6BE1-C8B1-6F8DCC41F3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Calibri"/>
              <a:buChar char="-"/>
            </a:pPr>
            <a:r>
              <a:rPr lang="en-US" dirty="0"/>
              <a:t>Focusing on the high level</a:t>
            </a:r>
          </a:p>
          <a:p>
            <a:pPr>
              <a:buFont typeface="Calibri"/>
              <a:buChar char="-"/>
            </a:pPr>
            <a:r>
              <a:rPr lang="en-US" dirty="0"/>
              <a:t>Will show the details and specifics on how to harden x as we go through the lab stuff times</a:t>
            </a:r>
          </a:p>
          <a:p>
            <a:pPr>
              <a:buFont typeface="Calibri"/>
              <a:buChar char="-"/>
            </a:pPr>
            <a:r>
              <a:rPr lang="en-US" dirty="0"/>
              <a:t>Will show a little hands on stuff throughout the next few days through the VM 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40ED15A6-FDE1-00EF-CBF3-F8C2C16B61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65591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8D3ED585-EBC8-A11F-5783-EA51822950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791C9F43-90B0-1CD3-D057-C297D7DB6C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Unprotected PC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How long do you think an unprotected system could survive online?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CNET from 2004 – 20 minutes 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ComputerWorld from 2008 – under 5 minutes 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Honeypot</a:t>
            </a:r>
          </a:p>
          <a:p>
            <a:pPr>
              <a:buFont typeface="Calibri"/>
              <a:buChar char="-"/>
            </a:pPr>
            <a:r>
              <a:rPr lang="en-US" dirty="0"/>
              <a:t>running from 3 months (</a:t>
            </a:r>
            <a:r>
              <a:rPr lang="en-US" err="1"/>
              <a:t>july</a:t>
            </a:r>
            <a:r>
              <a:rPr lang="en-US" dirty="0"/>
              <a:t> -&gt; sept 2022)</a:t>
            </a:r>
          </a:p>
          <a:p>
            <a:pPr>
              <a:buFont typeface="Calibri"/>
              <a:buChar char="-"/>
            </a:pPr>
            <a:r>
              <a:rPr lang="en-US" dirty="0"/>
              <a:t>hit ~3.5 million times</a:t>
            </a:r>
          </a:p>
          <a:p>
            <a:pPr lvl="1"/>
            <a:r>
              <a:rPr lang="en-US" dirty="0"/>
              <a:t>over 30,000 hits a day</a:t>
            </a:r>
          </a:p>
          <a:p>
            <a:pPr>
              <a:buFont typeface="Calibri"/>
              <a:buChar char="-"/>
            </a:pPr>
            <a:r>
              <a:rPr lang="en-US" dirty="0"/>
              <a:t>&gt; 1,500 unique IPs</a:t>
            </a:r>
          </a:p>
          <a:p>
            <a:pPr>
              <a:buFont typeface="Calibri"/>
              <a:buChar char="-"/>
            </a:pPr>
            <a:r>
              <a:rPr lang="en-US" dirty="0"/>
              <a:t>13 million login attempts for the year</a:t>
            </a:r>
          </a:p>
          <a:p>
            <a:pPr>
              <a:buFont typeface="Calibri"/>
              <a:buChar char="-"/>
            </a:pPr>
            <a:r>
              <a:rPr lang="en-US" dirty="0"/>
              <a:t>predominantly brute force attempts with common username password combos  </a:t>
            </a:r>
          </a:p>
          <a:p>
            <a:pPr lvl="1"/>
            <a:r>
              <a:rPr lang="en-US" dirty="0"/>
              <a:t>~60,000 cases of attackers doing recon before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Dwell time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Dwell time : time an attacker has access to a systems or environment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APT</a:t>
            </a:r>
          </a:p>
          <a:p>
            <a:pPr lvl="1"/>
            <a:r>
              <a:rPr lang="en-US" dirty="0"/>
              <a:t>calculated as the median number of days an attacker is present in a target’s environment before being detected</a:t>
            </a:r>
          </a:p>
          <a:p>
            <a:pPr lvl="1"/>
            <a:r>
              <a:rPr lang="en-US" dirty="0"/>
              <a:t>observed a general increase in the number of organizations that were alerted by an external entity of historic or ongoing compromise</a:t>
            </a:r>
          </a:p>
          <a:p>
            <a:pPr lvl="1"/>
            <a:r>
              <a:rPr lang="en-US" dirty="0"/>
              <a:t>2020 – 24 days</a:t>
            </a:r>
          </a:p>
          <a:p>
            <a:pPr lvl="1"/>
            <a:r>
              <a:rPr lang="en-US" dirty="0"/>
              <a:t>2021 – 21 days</a:t>
            </a:r>
          </a:p>
          <a:p>
            <a:pPr lvl="1"/>
            <a:r>
              <a:rPr lang="en-US" dirty="0"/>
              <a:t>2022 – 16 days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Ransomware </a:t>
            </a:r>
          </a:p>
          <a:p>
            <a:pPr lvl="1"/>
            <a:r>
              <a:rPr lang="en-US" dirty="0"/>
              <a:t>Continues to be a problem...</a:t>
            </a:r>
          </a:p>
          <a:p>
            <a:pPr lvl="1"/>
            <a:r>
              <a:rPr lang="en-US" dirty="0"/>
              <a:t>Volume of ransomware attacks dropped 23% in 2022 compared to the previous year.</a:t>
            </a:r>
          </a:p>
          <a:p>
            <a:pPr lvl="1"/>
            <a:r>
              <a:rPr lang="en-US" dirty="0"/>
              <a:t>In the first half of 2022, there were an estimated 236.1 million ransomware attacks globally.</a:t>
            </a:r>
          </a:p>
          <a:p>
            <a:pPr lvl="1"/>
            <a:r>
              <a:rPr lang="en-US" dirty="0"/>
              <a:t>There were 623.3 million ransomware attacks globally in 2021.</a:t>
            </a:r>
          </a:p>
          <a:p>
            <a:pPr lvl="1"/>
            <a:r>
              <a:rPr lang="en-US" dirty="0"/>
              <a:t>“Ransomware is being deployed within one day of initial access in more than 50% of engagements”</a:t>
            </a:r>
          </a:p>
          <a:p>
            <a:pPr marL="171450" indent="-171450">
              <a:buFont typeface="Calibri"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/>
              <a:t>Long story short, it's spooky out there and we need to ensure systems are protected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One of the steps to ensure this? Hardening</a:t>
            </a:r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D7D52249-3D5B-5741-A6A2-F3ABAA5D72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5761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99AF3261-BE49-16F2-2CB6-93D94187C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78A74FE3-3D65-4542-9449-0385A0A673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What is hardening?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Simple!</a:t>
            </a:r>
          </a:p>
          <a:p>
            <a:pPr lvl="1">
              <a:buFont typeface="Courier New"/>
              <a:buChar char="o"/>
            </a:pPr>
            <a:r>
              <a:rPr lang="en-US" dirty="0"/>
              <a:t>You find an issue</a:t>
            </a:r>
          </a:p>
          <a:p>
            <a:pPr lvl="1">
              <a:buFont typeface="Courier New"/>
              <a:buChar char="o"/>
            </a:pPr>
            <a:r>
              <a:rPr lang="en-US" dirty="0"/>
              <a:t>Then you fix the issue</a:t>
            </a:r>
          </a:p>
          <a:p>
            <a:pPr lvl="1">
              <a:buFont typeface="Courier New"/>
              <a:buChar char="o"/>
            </a:pPr>
            <a:r>
              <a:rPr lang="en-US" dirty="0"/>
              <a:t>Couldn't be easier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Actually: it can be defined as finding and fixing security vulnerabilities 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Motivations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Security for securities sake 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Legal or certification obligation to harden system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Have to balance security and usability</a:t>
            </a:r>
          </a:p>
          <a:p>
            <a:pPr lvl="1">
              <a:buFont typeface="Courier New"/>
              <a:buChar char="o"/>
            </a:pPr>
            <a:r>
              <a:rPr lang="en-US" dirty="0"/>
              <a:t>Just cause you can make it secure, doesn't mean you've made it usable</a:t>
            </a:r>
          </a:p>
          <a:p>
            <a:pPr lvl="1">
              <a:buFont typeface="Courier New"/>
              <a:buChar char="o"/>
            </a:pPr>
            <a:r>
              <a:rPr lang="en-US" dirty="0"/>
              <a:t>The pesky users need to use stuff smoothly without delays</a:t>
            </a:r>
          </a:p>
          <a:p>
            <a:pPr lvl="1">
              <a:buFont typeface="Courier New"/>
              <a:buChar char="o"/>
            </a:pPr>
            <a:r>
              <a:rPr lang="en-US" dirty="0"/>
              <a:t>The money people want our services to work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Steps 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Will go into these in more detail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Attack surface, what stuff do you need to audit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Looking for a problem, audit the stuff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Fixing the problem, fix the stuff </a:t>
            </a:r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C7E21A5B-DFAC-27A4-D956-D4714AD09F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7339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D1CE8241-7F53-EB5F-7E6E-7C628152D5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FB5F16AD-33BD-8C7E-EDB0-B3BEE603D0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Attack Surface</a:t>
            </a:r>
          </a:p>
          <a:p>
            <a:pPr>
              <a:buFont typeface="Calibri"/>
              <a:buChar char="-"/>
            </a:pPr>
            <a:r>
              <a:rPr lang="en-US" dirty="0"/>
              <a:t>All possible entry points, or attack vectors, that can potentially allow threat actors to breach into a system, application, device, or an entire network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Types </a:t>
            </a:r>
          </a:p>
          <a:p>
            <a:pPr>
              <a:buFont typeface="Calibri"/>
              <a:buChar char="-"/>
            </a:pPr>
            <a:r>
              <a:rPr lang="en-US" dirty="0"/>
              <a:t>Digital : network, software, OS</a:t>
            </a:r>
          </a:p>
          <a:p>
            <a:pPr>
              <a:buFont typeface="Calibri"/>
              <a:buChar char="-"/>
            </a:pPr>
            <a:r>
              <a:rPr lang="en-US" dirty="0"/>
              <a:t>Physical : USBs, computers, servers, endpoint machines, exposed ethernet cables wired across the sidewalk</a:t>
            </a:r>
          </a:p>
          <a:p>
            <a:pPr>
              <a:buFont typeface="Calibri"/>
              <a:buChar char="-"/>
            </a:pPr>
            <a:r>
              <a:rPr lang="en-US" dirty="0"/>
              <a:t>Social engineering : phishing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indent="0">
              <a:buNone/>
            </a:pPr>
            <a:r>
              <a:rPr lang="en-US" dirty="0"/>
              <a:t>Identifying the attack surface 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Start with things that are externally accessible, but also need to consider internal</a:t>
            </a:r>
          </a:p>
          <a:p>
            <a:pPr marL="171450" indent="-171450">
              <a:buFont typeface="Calibri"/>
              <a:buChar char="-"/>
            </a:pPr>
            <a:r>
              <a:rPr lang="en-US"/>
              <a:t>Phishing, can open the door </a:t>
            </a:r>
          </a:p>
          <a:p>
            <a:pPr lvl="1"/>
            <a:r>
              <a:rPr lang="en-US" dirty="0"/>
              <a:t>Harden servers, endpoints, databases</a:t>
            </a:r>
          </a:p>
          <a:p>
            <a:pPr lvl="1"/>
            <a:r>
              <a:rPr lang="en-US" dirty="0"/>
              <a:t>If you can, harden 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this class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Won't have to take all of these types into account</a:t>
            </a:r>
          </a:p>
          <a:p>
            <a:pPr marL="171450" indent="-171450">
              <a:buFont typeface="Calibri"/>
              <a:buChar char="-"/>
            </a:pPr>
            <a:r>
              <a:rPr lang="en-US" dirty="0"/>
              <a:t>Mainly focused on the digital </a:t>
            </a:r>
          </a:p>
          <a:p>
            <a:pPr marL="171450" indent="-171450">
              <a:buFont typeface="Calibri"/>
              <a:buChar char="-"/>
            </a:pPr>
            <a:endParaRPr lang="en-US" dirty="0"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45974156-871D-AAFC-D834-CF7D36D34F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94741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708F566D-4E9D-C687-79AC-FBAD958EF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CAC90A28-7435-7C5B-42A2-1A82B1C59C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99142A2F-D800-502A-8E29-E27B3F8B01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4325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>
          <a:extLst>
            <a:ext uri="{FF2B5EF4-FFF2-40B4-BE49-F238E27FC236}">
              <a16:creationId xmlns:a16="http://schemas.microsoft.com/office/drawing/2014/main" id="{A7155120-7D4F-2137-1B14-94F05EEF21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>
            <a:extLst>
              <a:ext uri="{FF2B5EF4-FFF2-40B4-BE49-F238E27FC236}">
                <a16:creationId xmlns:a16="http://schemas.microsoft.com/office/drawing/2014/main" id="{E163F30C-0ADF-B1BE-684B-A49765B91B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dirty="0"/>
              <a:t>2023 alone</a:t>
            </a:r>
          </a:p>
          <a:p>
            <a:pPr>
              <a:buFont typeface="Calibri"/>
              <a:buChar char="-"/>
            </a:pPr>
            <a:r>
              <a:rPr lang="en-US" dirty="0" err="1"/>
              <a:t>PaperCut</a:t>
            </a:r>
            <a:r>
              <a:rPr lang="en-US" dirty="0"/>
              <a:t> had a lot of vulns, </a:t>
            </a:r>
            <a:r>
              <a:rPr lang="en-US" dirty="0" err="1"/>
              <a:t>Fortra</a:t>
            </a:r>
            <a:r>
              <a:rPr lang="en-US" dirty="0"/>
              <a:t> had an RCE, Outlook had a </a:t>
            </a:r>
            <a:r>
              <a:rPr lang="en-US" dirty="0" err="1"/>
              <a:t>priv</a:t>
            </a:r>
            <a:r>
              <a:rPr lang="en-US" dirty="0"/>
              <a:t> esc vuln, </a:t>
            </a:r>
            <a:r>
              <a:rPr lang="en-US" dirty="0" err="1"/>
              <a:t>MOVEit</a:t>
            </a:r>
            <a:r>
              <a:rPr lang="en-US" dirty="0"/>
              <a:t>… , VMware had a command injection vuln</a:t>
            </a:r>
          </a:p>
          <a:p>
            <a:pPr>
              <a:buFont typeface="Calibri"/>
              <a:buChar char="-"/>
            </a:pPr>
            <a:r>
              <a:rPr lang="en-US" dirty="0"/>
              <a:t>Services you use will be impacted</a:t>
            </a:r>
          </a:p>
          <a:p>
            <a:pPr marL="1371600" lvl="1">
              <a:buFont typeface="Courier New"/>
              <a:buChar char="o"/>
            </a:pPr>
            <a:r>
              <a:rPr lang="en-US" dirty="0"/>
              <a:t>Can't be safe from 0 days</a:t>
            </a:r>
          </a:p>
          <a:p>
            <a:pPr>
              <a:buFont typeface="Calibri"/>
              <a:buChar char="-"/>
            </a:pPr>
            <a:r>
              <a:rPr lang="en-US" dirty="0"/>
              <a:t>But..</a:t>
            </a:r>
          </a:p>
          <a:p>
            <a:pPr marL="1371600" lvl="1">
              <a:buFont typeface="Courier New"/>
              <a:buChar char="o"/>
            </a:pPr>
            <a:r>
              <a:rPr lang="en-US" dirty="0"/>
              <a:t>Staying informed lets you know what's gone wrong</a:t>
            </a:r>
          </a:p>
          <a:p>
            <a:pPr marL="1371600" lvl="1">
              <a:buFont typeface="Courier New"/>
              <a:buChar char="o"/>
            </a:pPr>
            <a:r>
              <a:rPr lang="en-US" dirty="0"/>
              <a:t>Keeping service secured limits its impact (hopefully)</a:t>
            </a:r>
          </a:p>
        </p:txBody>
      </p:sp>
      <p:sp>
        <p:nvSpPr>
          <p:cNvPr id="43" name="Google Shape;43;p2:notes">
            <a:extLst>
              <a:ext uri="{FF2B5EF4-FFF2-40B4-BE49-F238E27FC236}">
                <a16:creationId xmlns:a16="http://schemas.microsoft.com/office/drawing/2014/main" id="{65C67887-80AE-1A44-8B7A-0F68318F60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2522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/>
          <p:nvPr/>
        </p:nvSpPr>
        <p:spPr>
          <a:xfrm>
            <a:off x="-9620" y="-9622"/>
            <a:ext cx="12211242" cy="6877243"/>
          </a:xfrm>
          <a:prstGeom prst="rect">
            <a:avLst/>
          </a:prstGeom>
          <a:solidFill>
            <a:srgbClr val="DC440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6"/>
          <p:cNvSpPr txBox="1">
            <a:spLocks noGrp="1"/>
          </p:cNvSpPr>
          <p:nvPr>
            <p:ph type="ctrTitle"/>
          </p:nvPr>
        </p:nvSpPr>
        <p:spPr>
          <a:xfrm>
            <a:off x="914162" y="2977163"/>
            <a:ext cx="10360501" cy="1083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mpact"/>
              <a:buNone/>
              <a:defRPr sz="48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subTitle" idx="1"/>
          </p:nvPr>
        </p:nvSpPr>
        <p:spPr>
          <a:xfrm>
            <a:off x="1828324" y="4079676"/>
            <a:ext cx="8532178" cy="1327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30000"/>
              </a:lnSpc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/>
          <p:nvPr/>
        </p:nvSpPr>
        <p:spPr>
          <a:xfrm>
            <a:off x="686409" y="6075181"/>
            <a:ext cx="3123004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COLLEGE OF ENGINEERING</a:t>
            </a:r>
            <a:endParaRPr sz="16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" name="Google Shape;14;p6"/>
          <p:cNvSpPr txBox="1"/>
          <p:nvPr/>
        </p:nvSpPr>
        <p:spPr>
          <a:xfrm>
            <a:off x="4507537" y="6075181"/>
            <a:ext cx="69992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School of Electrical Engineering and Computer Science</a:t>
            </a:r>
            <a:endParaRPr sz="16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5" name="Google Shape;15;p6"/>
          <p:cNvCxnSpPr/>
          <p:nvPr/>
        </p:nvCxnSpPr>
        <p:spPr>
          <a:xfrm>
            <a:off x="786201" y="6027385"/>
            <a:ext cx="10622362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" name="Google Shape;16;p6" descr="OSU_vertical_2C_W_over_B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17761" y="467917"/>
            <a:ext cx="1953304" cy="205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>
            <a:spLocks noGrp="1"/>
          </p:cNvSpPr>
          <p:nvPr>
            <p:ph type="title"/>
          </p:nvPr>
        </p:nvSpPr>
        <p:spPr>
          <a:xfrm>
            <a:off x="912979" y="1250845"/>
            <a:ext cx="10362867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DC4400"/>
              </a:buClr>
              <a:buSzPts val="4400"/>
              <a:buFont typeface="Impact"/>
              <a:buNone/>
              <a:defRPr>
                <a:solidFill>
                  <a:srgbClr val="DC44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body" idx="1"/>
          </p:nvPr>
        </p:nvSpPr>
        <p:spPr>
          <a:xfrm>
            <a:off x="912979" y="2443959"/>
            <a:ext cx="10362867" cy="3682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dt" idx="10"/>
          </p:nvPr>
        </p:nvSpPr>
        <p:spPr>
          <a:xfrm>
            <a:off x="912979" y="6356351"/>
            <a:ext cx="254052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7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" name="Google Shape;23;p7" descr="OSU_COE_horizontal_2C_O_over_B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85643" y="324700"/>
            <a:ext cx="2805112" cy="802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8" descr="OSU_COE_horizontal_2C_O_over_B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85643" y="324700"/>
            <a:ext cx="2805112" cy="802297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927889" y="2832443"/>
            <a:ext cx="10362867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DC4400"/>
              </a:buClr>
              <a:buSzPts val="4400"/>
              <a:buFont typeface="Impact"/>
              <a:buNone/>
              <a:defRPr>
                <a:solidFill>
                  <a:srgbClr val="DC44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8"/>
          <p:cNvSpPr txBox="1">
            <a:spLocks noGrp="1"/>
          </p:cNvSpPr>
          <p:nvPr>
            <p:ph type="dt" idx="10"/>
          </p:nvPr>
        </p:nvSpPr>
        <p:spPr>
          <a:xfrm>
            <a:off x="912979" y="6356351"/>
            <a:ext cx="254052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9" descr="OSU_COE_horizontal_2C_O_over_B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85643" y="324700"/>
            <a:ext cx="2805112" cy="802297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9"/>
          <p:cNvSpPr txBox="1">
            <a:spLocks noGrp="1"/>
          </p:cNvSpPr>
          <p:nvPr>
            <p:ph type="dt" idx="10"/>
          </p:nvPr>
        </p:nvSpPr>
        <p:spPr>
          <a:xfrm>
            <a:off x="912979" y="6356351"/>
            <a:ext cx="254052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ft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3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Impact"/>
              <a:buNone/>
              <a:defRPr sz="4400" b="0" i="0" u="none" strike="noStrike" cap="non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5"/>
          <p:cNvSpPr txBox="1"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sldNum" idx="12"/>
          </p:nvPr>
        </p:nvSpPr>
        <p:spPr>
          <a:xfrm>
            <a:off x="11406074" y="6333134"/>
            <a:ext cx="7314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beav.es/qCo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eepingcomputer.com/news/security/rdp-honeypot-targeted-35-million-times-in-brute-force-attack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ecureworks.com/about/press/ransomware-dwell-time-hits-low-of-24-hours" TargetMode="External"/><Relationship Id="rId5" Type="http://schemas.openxmlformats.org/officeDocument/2006/relationships/hyperlink" Target="https://www.mandiant.com/company/press-releases/m-trends-2023" TargetMode="External"/><Relationship Id="rId4" Type="http://schemas.openxmlformats.org/officeDocument/2006/relationships/hyperlink" Target="https://www.mandiant.com/resources/blog/m-trends-2022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"/>
          <p:cNvSpPr txBox="1">
            <a:spLocks noGrp="1"/>
          </p:cNvSpPr>
          <p:nvPr>
            <p:ph type="ctrTitle"/>
          </p:nvPr>
        </p:nvSpPr>
        <p:spPr>
          <a:xfrm>
            <a:off x="914162" y="2977163"/>
            <a:ext cx="10360501" cy="1083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sz="4300" dirty="0"/>
              <a:t>CS 499/CS 579: Enterprise Defense</a:t>
            </a:r>
          </a:p>
        </p:txBody>
      </p:sp>
      <p:sp>
        <p:nvSpPr>
          <p:cNvPr id="40" name="Google Shape;40;p1"/>
          <p:cNvSpPr txBox="1">
            <a:spLocks noGrp="1"/>
          </p:cNvSpPr>
          <p:nvPr>
            <p:ph type="subTitle" idx="1"/>
          </p:nvPr>
        </p:nvSpPr>
        <p:spPr>
          <a:xfrm>
            <a:off x="1828324" y="4079676"/>
            <a:ext cx="8532178" cy="1327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Hardening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E7A47D0B-3E2E-2E0D-05EA-72DF97301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63DC0693-AD71-1965-0B35-CFBCD243B6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/>
              <a:t>Auditing: </a:t>
            </a:r>
            <a:br>
              <a:rPr lang="en-US" dirty="0"/>
            </a:br>
            <a:r>
              <a:rPr lang="en-US" dirty="0"/>
              <a:t>Software &amp; Services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B02495E4-35FE-0E9A-DF0E-60F74664ED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5051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indent="-457200">
              <a:lnSpc>
                <a:spcPct val="110000"/>
              </a:lnSpc>
              <a:spcBef>
                <a:spcPts val="0"/>
              </a:spcBef>
              <a:buFont typeface="Calibri"/>
              <a:buChar char="-"/>
            </a:pPr>
            <a:r>
              <a:rPr lang="en-US" dirty="0"/>
              <a:t>Lots of vulnerabilities in 2023 alone</a:t>
            </a:r>
            <a:endParaRPr lang="en-US"/>
          </a:p>
          <a:p>
            <a:pPr indent="-457200">
              <a:lnSpc>
                <a:spcPct val="110000"/>
              </a:lnSpc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lnSpc>
                <a:spcPct val="110000"/>
              </a:lnSpc>
              <a:spcBef>
                <a:spcPts val="0"/>
              </a:spcBef>
              <a:buFont typeface="Calibri"/>
              <a:buChar char="-"/>
            </a:pPr>
            <a:r>
              <a:rPr lang="en-US" dirty="0"/>
              <a:t>How can you audit so many? Effort :'(</a:t>
            </a:r>
          </a:p>
          <a:p>
            <a:pPr indent="-457200">
              <a:lnSpc>
                <a:spcPct val="110000"/>
              </a:lnSpc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lnSpc>
                <a:spcPct val="110000"/>
              </a:lnSpc>
              <a:spcBef>
                <a:spcPts val="0"/>
              </a:spcBef>
              <a:buSzPts val="2800"/>
              <a:buFont typeface="Calibri"/>
              <a:buChar char="-"/>
            </a:pPr>
            <a:r>
              <a:rPr lang="en-US" dirty="0"/>
              <a:t>Things to investigate, a "short" list...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/>
              <a:t>Stay informed about versions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/>
              <a:t>Investigate configurations 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/>
              <a:t>Does it have code involved? Guess you're '</a:t>
            </a:r>
            <a:r>
              <a:rPr lang="en-US" dirty="0" err="1"/>
              <a:t>readin</a:t>
            </a:r>
            <a:endParaRPr lang="en-US" dirty="0"/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/>
              <a:t>What can the service access?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/>
              <a:t>What permissions do you need to access it?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/>
              <a:t>Who can access the service?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/>
              <a:t>Is public access being sanitized / restricted?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/>
              <a:t>What information can be scraped off it?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05C7EF61-EB81-8361-8397-3D8EC5D1F63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190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5ED9FB44-8627-E741-47CD-712C6B9DE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A1291332-B6D8-ECE6-F865-1A58CD4DB4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/>
              <a:t>Auditing: </a:t>
            </a:r>
            <a:br>
              <a:rPr lang="en-US" dirty="0"/>
            </a:br>
            <a:r>
              <a:rPr lang="en-US" dirty="0"/>
              <a:t>Operating System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96C77441-DAA2-6675-7BFC-D30427C5AC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Update. UPDATE. </a:t>
            </a:r>
            <a:r>
              <a:rPr lang="en-US" b="1" dirty="0"/>
              <a:t>UPDATE</a:t>
            </a:r>
          </a:p>
          <a:p>
            <a:pPr lvl="1">
              <a:spcBef>
                <a:spcPts val="0"/>
              </a:spcBef>
              <a:buFont typeface="Courier New"/>
              <a:buChar char="o"/>
            </a:pPr>
            <a:r>
              <a:rPr lang="en-US" dirty="0"/>
              <a:t>(seriously people, update)</a:t>
            </a:r>
            <a:endParaRPr lang="en-US" b="1" dirty="0"/>
          </a:p>
          <a:p>
            <a:pPr indent="-457200">
              <a:spcBef>
                <a:spcPts val="0"/>
              </a:spcBef>
              <a:buSzPts val="2800"/>
              <a:buFont typeface="Calibri"/>
              <a:buChar char="-"/>
            </a:pPr>
            <a:r>
              <a:rPr lang="en-US" dirty="0"/>
              <a:t>Least privilege? Nah, least functionality</a:t>
            </a:r>
          </a:p>
          <a:p>
            <a:pPr indent="-457200">
              <a:spcBef>
                <a:spcPts val="0"/>
              </a:spcBef>
              <a:buSzPts val="2800"/>
              <a:buFont typeface="Calibri"/>
              <a:buChar char="-"/>
            </a:pPr>
            <a:r>
              <a:rPr lang="en-US" dirty="0"/>
              <a:t>Common file locations. Go '</a:t>
            </a:r>
            <a:r>
              <a:rPr lang="en-US" dirty="0" err="1"/>
              <a:t>snoopin</a:t>
            </a:r>
            <a:endParaRPr lang="en-US" dirty="0"/>
          </a:p>
          <a:p>
            <a:pPr indent="-457200">
              <a:spcBef>
                <a:spcPts val="0"/>
              </a:spcBef>
              <a:buSzPts val="2800"/>
              <a:buFont typeface="Calibri"/>
              <a:buChar char="-"/>
            </a:pPr>
            <a:r>
              <a:rPr lang="en-US" dirty="0"/>
              <a:t>Settings &amp; polices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EA3A7009-5E77-1219-2259-C73561388C3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77819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57327842-9DBC-8AB1-E211-2D7AFC872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685F1AE6-7F00-DE62-B7E0-88C47AC0A2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/>
              <a:t>Exercise: Return of GPOs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D549315F-AB83-B822-B405-9722C5CE2A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VM Password : </a:t>
            </a:r>
            <a:r>
              <a:rPr lang="en-US" dirty="0" err="1"/>
              <a:t>F@st</a:t>
            </a:r>
            <a:endParaRPr lang="en-US"/>
          </a:p>
          <a:p>
            <a:pPr indent="-457200"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Goal: 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How GPOs are actually set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How to audit policies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How to make new policies 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How to work with hierarchies 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endParaRPr lang="en-US" dirty="0"/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4C41A3F2-37C2-0D6E-358E-3B720265600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8818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904D404B-2C53-50A7-444A-F9F896C0C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7EB4C8F7-D215-3227-8307-37E1915A16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/>
              <a:t>Auditing: </a:t>
            </a:r>
            <a:br>
              <a:rPr lang="en-US" dirty="0"/>
            </a:br>
            <a:r>
              <a:rPr lang="en-US" dirty="0"/>
              <a:t>Users &amp; Permissions</a:t>
            </a:r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3922DA7A-E2F5-ED82-3CAA-051B4D0C4C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Many types of access control methods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MAC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RBAC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DAC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err="1"/>
              <a:t>RuBAC</a:t>
            </a:r>
            <a:endParaRPr lang="en-US" dirty="0" err="1"/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ABAC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… and more!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A01B67CE-8B13-45ED-FE93-74A5F6CEE91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4738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8EE3E07A-10FE-A14E-B321-6CB428A4F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CE4DB2C8-127F-12C4-74CB-642192D54A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/>
              <a:t>Auditing: </a:t>
            </a:r>
            <a:br>
              <a:rPr lang="en-US" dirty="0"/>
            </a:br>
            <a:r>
              <a:rPr lang="en-US" dirty="0"/>
              <a:t>Users &amp; Permissions</a:t>
            </a:r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1A7CB9A6-B5A3-86ED-5D08-9B6CD457F0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/>
              <a:t>So....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dirty="0"/>
              <a:t>What access control method is Active Directory?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79D73B34-E947-9AC1-A39E-32CF42E0056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9327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C4B553F0-5FFF-359D-27CA-5B6FDB5B7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2593F827-64A0-3D4F-650D-60AEF4B50E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/>
              <a:t>Auditing: </a:t>
            </a:r>
            <a:br>
              <a:rPr lang="en-US" dirty="0"/>
            </a:br>
            <a:r>
              <a:rPr lang="en-US" dirty="0"/>
              <a:t>Users &amp; Permissions</a:t>
            </a:r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6CE38B4A-4775-2BEF-97C4-1818E64BF3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What do these practically mean?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Given 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/>
              <a:t>An</a:t>
            </a:r>
            <a:r>
              <a:rPr lang="en-US" dirty="0"/>
              <a:t> access control method 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A user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A resource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/>
              <a:t>Ask... 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/>
              <a:t>Why does user have access to resource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/>
              <a:t>Should user have access to resource</a:t>
            </a:r>
            <a:endParaRPr lang="en-US" dirty="0"/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endParaRPr lang="en-US" dirty="0"/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5B1E953A-7FDA-3333-43E2-ACF6AF17A72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4301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3F1E33A9-0B90-DC78-32CD-B812E6AA9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9A0994B4-98CD-D394-BDBF-B2B410479D6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/>
              <a:t>Auditing: </a:t>
            </a:r>
            <a:br>
              <a:rPr lang="en-US" dirty="0"/>
            </a:br>
            <a:r>
              <a:rPr lang="en-US" dirty="0"/>
              <a:t>Automated, Automatic 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7D757E85-3215-E017-4E02-52B486F656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Knowing how to do manually is important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Automated tools can scan for you</a:t>
            </a:r>
          </a:p>
          <a:p>
            <a:pPr lvl="1" indent="-457200">
              <a:spcBef>
                <a:spcPts val="0"/>
              </a:spcBef>
              <a:buFont typeface="Courier New"/>
              <a:buChar char="o"/>
            </a:pPr>
            <a:r>
              <a:rPr lang="en-US" dirty="0"/>
              <a:t>Nessus, </a:t>
            </a:r>
            <a:r>
              <a:rPr lang="en-US" dirty="0" err="1"/>
              <a:t>Nikto</a:t>
            </a:r>
            <a:r>
              <a:rPr lang="en-US" dirty="0"/>
              <a:t>, NMAP, </a:t>
            </a:r>
            <a:r>
              <a:rPr lang="en-US" dirty="0" err="1"/>
              <a:t>BurpSuite</a:t>
            </a:r>
            <a:r>
              <a:rPr lang="en-US" dirty="0"/>
              <a:t>, Metasploit*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84B0CF63-7194-CCEE-E4AE-E704D28E3D9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423481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2859D509-531C-33EE-8259-08B916BBB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65B3F5C4-53AA-51B5-41AE-D73C9B38F3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/>
              <a:t>Exercise: Clue - Cybersecurity Edition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CD7CDBE3-8649-953D-A865-5AE24BB7EB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Work for ACME Explosives Inc. </a:t>
            </a:r>
          </a:p>
          <a:p>
            <a:pPr indent="-457200">
              <a:spcBef>
                <a:spcPts val="0"/>
              </a:spcBef>
              <a:buSzPts val="3200"/>
              <a:buFont typeface="Calibri"/>
              <a:buChar char="-"/>
            </a:pPr>
            <a:r>
              <a:rPr lang="en-US" dirty="0"/>
              <a:t>Releasing new product : Coyote B Gone 3000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Detailed product information was leaked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Wile is on TV claiming bias towards Roadrunners</a:t>
            </a:r>
            <a:endParaRPr lang="en-US" sz="3200" dirty="0"/>
          </a:p>
          <a:p>
            <a:pPr indent="-457200">
              <a:spcBef>
                <a:spcPts val="0"/>
              </a:spcBef>
              <a:buSzPts val="3200"/>
              <a:buFont typeface="Calibri"/>
              <a:buChar char="-"/>
            </a:pPr>
            <a:r>
              <a:rPr lang="en-US" dirty="0"/>
              <a:t>Need to find out who leak was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09FB043E-3488-F5D8-BF4D-4E712EB9067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4400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F3867269-2C1D-5BF3-723F-3B83CD4CF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C7D850B7-0843-DEB3-B0E7-C0CEF40381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/>
              <a:t>Exercise: Clue - Cybersecurity Edition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C94987F0-E851-82D5-1510-113FEB1A3E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45986"/>
            <a:ext cx="10375129" cy="5381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indent="-457200">
              <a:spcBef>
                <a:spcPts val="0"/>
              </a:spcBef>
              <a:buSzPts val="2800"/>
              <a:buFont typeface="Calibri"/>
              <a:buChar char="-"/>
            </a:pPr>
            <a:r>
              <a:rPr lang="en-US" dirty="0"/>
              <a:t>Good news? Have a list of users</a:t>
            </a:r>
            <a:endParaRPr lang="en-US"/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Bad news? System doesn't reflect list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Good news? Only a few departments have access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Bad news? It could be IT, R&amp;D, or Sales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Good news? They needed admin perms</a:t>
            </a:r>
          </a:p>
          <a:p>
            <a:pPr lvl="1" indent="-457200">
              <a:spcBef>
                <a:spcPts val="0"/>
              </a:spcBef>
              <a:buFont typeface="Courier New"/>
              <a:buChar char="o"/>
            </a:pPr>
            <a:r>
              <a:rPr lang="en-US" dirty="0"/>
              <a:t>Bad news? Haven't audited who should be admin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Good news? We know they printed it off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Bad news? Printer system is awful, no logs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Good news? Because of the photocopier butt incident of '92, printer access is restricted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Bad news? We lost the list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D8716775-E12C-80AE-10EC-7190F33BB24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06717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4183CDFD-7E1D-7CBC-CEF8-7F4EE75FA9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CEDDCE67-ECB5-DFC1-C972-31724FEE03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/>
              <a:t>Exercise: Clue - Cybersecurity Edition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1CCAE677-F65A-C461-1B25-2815351585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Find leaker: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User had to have admin perms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User has to be in IT, R&amp;D, or Sales group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User has to be printer admin</a:t>
            </a:r>
          </a:p>
          <a:p>
            <a:pPr indent="-457200">
              <a:spcBef>
                <a:spcPts val="0"/>
              </a:spcBef>
              <a:buSzPts val="2800"/>
              <a:buFont typeface="Calibri"/>
              <a:buChar char="-"/>
            </a:pPr>
            <a:endParaRPr lang="en-US" dirty="0">
              <a:latin typeface="Arial"/>
              <a:cs typeface="Arial"/>
            </a:endParaRPr>
          </a:p>
          <a:p>
            <a:pPr indent="-457200">
              <a:spcBef>
                <a:spcPts val="0"/>
              </a:spcBef>
              <a:buSzPts val="2800"/>
              <a:buFont typeface="Calibri"/>
              <a:buChar char="-"/>
            </a:pPr>
            <a:r>
              <a:rPr lang="en-US" dirty="0">
                <a:latin typeface="Arial"/>
                <a:cs typeface="Arial"/>
              </a:rPr>
              <a:t>Audit existing permissions</a:t>
            </a:r>
          </a:p>
          <a:p>
            <a:pPr lvl="1" indent="-457200">
              <a:spcBef>
                <a:spcPts val="0"/>
              </a:spcBef>
              <a:buFont typeface="Courier New"/>
              <a:buChar char="o"/>
            </a:pPr>
            <a:r>
              <a:rPr lang="en-US" dirty="0">
                <a:latin typeface="Arial"/>
                <a:cs typeface="Arial"/>
              </a:rPr>
              <a:t>Can you find all the access control violations?</a:t>
            </a:r>
          </a:p>
          <a:p>
            <a:pPr indent="-457200">
              <a:spcBef>
                <a:spcPts val="0"/>
              </a:spcBef>
              <a:buSzPts val="2800"/>
              <a:buFont typeface="Calibri"/>
              <a:buChar char="-"/>
            </a:pPr>
            <a:endParaRPr lang="en-US" dirty="0">
              <a:latin typeface="Arial"/>
              <a:cs typeface="Arial"/>
            </a:endParaRPr>
          </a:p>
          <a:p>
            <a:pPr indent="-457200">
              <a:spcBef>
                <a:spcPts val="0"/>
              </a:spcBef>
              <a:buSzPts val="2800"/>
              <a:buFont typeface="Calibri"/>
              <a:buChar char="-"/>
            </a:pPr>
            <a:r>
              <a:rPr lang="en-US" dirty="0">
                <a:latin typeface="Arial"/>
                <a:cs typeface="Arial"/>
              </a:rPr>
              <a:t>User list: </a:t>
            </a:r>
            <a:r>
              <a:rPr lang="en-US" dirty="0">
                <a:latin typeface="Arial"/>
                <a:cs typeface="Arial"/>
                <a:hlinkClick r:id="rId3"/>
              </a:rPr>
              <a:t>https://beav.es/qCo</a:t>
            </a:r>
            <a:endParaRPr lang="en-US" dirty="0">
              <a:latin typeface="Arial"/>
              <a:cs typeface="Arial"/>
            </a:endParaRPr>
          </a:p>
          <a:p>
            <a:pPr lvl="1" indent="-457200">
              <a:spcBef>
                <a:spcPts val="0"/>
              </a:spcBef>
              <a:buFont typeface="Courier New"/>
              <a:buChar char="o"/>
            </a:pPr>
            <a:r>
              <a:rPr lang="en-US" dirty="0">
                <a:latin typeface="Arial"/>
                <a:cs typeface="Arial"/>
              </a:rPr>
              <a:t>(this list is what it </a:t>
            </a:r>
            <a:r>
              <a:rPr lang="en-US" i="1" dirty="0">
                <a:latin typeface="Arial"/>
                <a:cs typeface="Arial"/>
              </a:rPr>
              <a:t>should</a:t>
            </a:r>
            <a:r>
              <a:rPr lang="en-US" dirty="0">
                <a:latin typeface="Arial"/>
                <a:cs typeface="Arial"/>
              </a:rPr>
              <a:t> be, not what it is)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endParaRPr lang="en-US" dirty="0"/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EB2CC0E7-B335-8CD2-5269-888091A578D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4289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/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/>
              <a:t>Next Few Weeks</a:t>
            </a:r>
            <a:endParaRPr dirty="0"/>
          </a:p>
        </p:txBody>
      </p:sp>
      <p:sp>
        <p:nvSpPr>
          <p:cNvPr id="46" name="Google Shape;46;p2"/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Lecture: Hardening – Jan 30th </a:t>
            </a:r>
            <a:endParaRPr lang="en-US"/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Lecture: Blue Team – Feb 1st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Lecture: Red Team – Feb 1st and/or Feb 6th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Midterm Review – Feb 6th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Midterm – Feb 8th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In class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Through canvas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Open book</a:t>
            </a:r>
          </a:p>
        </p:txBody>
      </p:sp>
      <p:sp>
        <p:nvSpPr>
          <p:cNvPr id="47" name="Google Shape;47;p2"/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9982AE09-40DE-D46D-AD75-55F7162A3E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B65AB175-4A11-1E55-EF73-4E52FA0A04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DC4400"/>
              </a:buClr>
              <a:buSzPts val="4400"/>
              <a:buFont typeface="Impact"/>
              <a:buNone/>
            </a:pPr>
            <a:r>
              <a:rPr lang="en-US" dirty="0"/>
              <a:t>Hardening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87501BE0-DF66-51F5-9C43-F5747FD798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Got a vuln?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Easy! Just fix it!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No one size fits all solution 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Firewall?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Services?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Operating System?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We'll get some hands on practice later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929A060B-DCBE-4597-92C8-E05E1552FEF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42351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006AFAF8-42F7-196F-E913-D6D84D217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46D6C882-35E1-E42F-6562-1844BA71F9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/>
              <a:t>Hardening Frameworks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37F1E79C-9228-87D5-EF58-F0F83469EE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Standards, Legality, &amp; Certifications 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Frameworks 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Free Benchmarks - Center for Internet Security (CIS)</a:t>
            </a:r>
            <a:endParaRPr lang="en-US" sz="3200" dirty="0"/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Special Publication (SP) 800-123 - National Institute of Standards and Technology (NIST) </a:t>
            </a:r>
          </a:p>
          <a:p>
            <a:pPr lvl="1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European Network and Information Security Agency (ENISA) 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A19DA817-FBDF-7A9F-8075-2029AEA66FC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63054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E3A1B660-1383-D03D-4939-54E2D6C6A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87FEE074-E4CF-8B68-B564-FC1368BC39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/>
              <a:t>Best Practices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EE18663D-841C-C908-2EE3-D5E4DA8CAF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82600" indent="-457200">
              <a:buFont typeface="Calibri"/>
              <a:buChar char="-"/>
            </a:pPr>
            <a:r>
              <a:rPr lang="en-US" dirty="0"/>
              <a:t>Passwords and their policy</a:t>
            </a:r>
          </a:p>
          <a:p>
            <a:pPr>
              <a:buFont typeface="Calibri"/>
              <a:buChar char="-"/>
            </a:pPr>
            <a:r>
              <a:rPr lang="en-US" dirty="0"/>
              <a:t>User audit</a:t>
            </a:r>
          </a:p>
          <a:p>
            <a:pPr>
              <a:buFont typeface="Calibri"/>
              <a:buChar char="-"/>
            </a:pPr>
            <a:r>
              <a:rPr lang="en-US" dirty="0"/>
              <a:t>Service audit</a:t>
            </a:r>
          </a:p>
          <a:p>
            <a:pPr>
              <a:buFont typeface="Calibri"/>
              <a:buChar char="-"/>
            </a:pPr>
            <a:r>
              <a:rPr lang="en-US" dirty="0"/>
              <a:t>Firewall audit</a:t>
            </a:r>
          </a:p>
          <a:p>
            <a:pPr>
              <a:buFont typeface="Calibri"/>
              <a:buChar char="-"/>
            </a:pPr>
            <a:r>
              <a:rPr lang="en-US" dirty="0"/>
              <a:t>Common file locations</a:t>
            </a:r>
          </a:p>
          <a:p>
            <a:pPr>
              <a:buFont typeface="Calibri"/>
              <a:buChar char="-"/>
            </a:pPr>
            <a:r>
              <a:rPr lang="en-US" dirty="0"/>
              <a:t>Permission audit</a:t>
            </a:r>
          </a:p>
          <a:p>
            <a:pPr>
              <a:buFont typeface="Calibri"/>
              <a:buChar char="-"/>
            </a:pPr>
            <a:r>
              <a:rPr lang="en-US" dirty="0"/>
              <a:t>Look for common vulnerabilities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9EBD89BE-69AA-5E42-CC82-DF7DF0A4141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97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2E40DACC-4016-1372-6F29-512096238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05FF555C-A8CB-DE28-EF4D-F0CA895FFF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/>
              <a:t>Extracurriculars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BCCFBBC8-54DD-DAE5-6A5F-682D9D32B9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OSUSEC hosting </a:t>
            </a:r>
            <a:r>
              <a:rPr lang="en-US" err="1"/>
              <a:t>NetSPI</a:t>
            </a:r>
            <a:r>
              <a:rPr lang="en-US" dirty="0"/>
              <a:t> – Feb 2, Noon – 1 pm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CCDC practices – Tuesdays 7pm – 9pm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7ADA3AD7-495D-52F8-9BC2-2C6694B37F4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1476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6FB8CAA9-0CE8-26DE-92F1-3EA742AB5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595CDAEE-B348-EA98-423F-F398081255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Hardening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4367ECC8-F16D-5AAB-D38B-BAF80CF9CBD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2" name="Picture 1" descr="https://media.pocketmonsters.net/dex/moves/harden.gif">
            <a:extLst>
              <a:ext uri="{FF2B5EF4-FFF2-40B4-BE49-F238E27FC236}">
                <a16:creationId xmlns:a16="http://schemas.microsoft.com/office/drawing/2014/main" id="{14264254-C533-B814-66CB-58EC906CB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1145" y="4703210"/>
            <a:ext cx="24384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8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AC5A7BA8-760E-35F9-11E3-3420A8778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B5057641-CF57-6590-E9F1-768B3C5868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/>
              <a:t>It's Spooky Out There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B6E0B56F-6060-58E3-60D9-6EA7947022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5181755" cy="456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u="sng" dirty="0"/>
              <a:t>Unprotected PC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sz="2400" dirty="0"/>
              <a:t>Survival time?</a:t>
            </a:r>
            <a:endParaRPr lang="en-US" sz="2400" u="sng"/>
          </a:p>
          <a:p>
            <a:pPr marL="0" indent="0">
              <a:spcBef>
                <a:spcPts val="0"/>
              </a:spcBef>
              <a:buNone/>
            </a:pPr>
            <a:endParaRPr lang="en-US" u="sng" dirty="0"/>
          </a:p>
          <a:p>
            <a:pPr marL="0" indent="0">
              <a:spcBef>
                <a:spcPts val="0"/>
              </a:spcBef>
              <a:buNone/>
            </a:pPr>
            <a:r>
              <a:rPr lang="en-US" u="sng" dirty="0"/>
              <a:t>RDP Honeypot</a:t>
            </a:r>
            <a:endParaRPr lang="en-US" dirty="0"/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sz="2400" dirty="0"/>
              <a:t>Interactions in 3 months?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sz="2400" dirty="0"/>
              <a:t>Login attempts in a year?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0B986FB8-5F4D-5342-EB48-32E078706FC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" name="Google Shape;46;p2">
            <a:extLst>
              <a:ext uri="{FF2B5EF4-FFF2-40B4-BE49-F238E27FC236}">
                <a16:creationId xmlns:a16="http://schemas.microsoft.com/office/drawing/2014/main" id="{7E1E2675-C569-8024-5495-8334ED2F6E1F}"/>
              </a:ext>
            </a:extLst>
          </p:cNvPr>
          <p:cNvSpPr txBox="1">
            <a:spLocks/>
          </p:cNvSpPr>
          <p:nvPr/>
        </p:nvSpPr>
        <p:spPr>
          <a:xfrm>
            <a:off x="6143099" y="1336781"/>
            <a:ext cx="5181755" cy="4568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u="sng" dirty="0"/>
              <a:t>Dwell Time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sz="2400" dirty="0"/>
              <a:t>What is?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sz="2400" dirty="0"/>
              <a:t>APT dwell times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sz="2400" dirty="0"/>
              <a:t>Ransomware...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8F1397-77E5-C8DF-4022-D325D154E791}"/>
              </a:ext>
            </a:extLst>
          </p:cNvPr>
          <p:cNvSpPr txBox="1"/>
          <p:nvPr/>
        </p:nvSpPr>
        <p:spPr>
          <a:xfrm>
            <a:off x="1365732" y="5901077"/>
            <a:ext cx="955561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hlinkClick r:id="rId3"/>
              </a:rPr>
              <a:t>https://www.bleepingcomputer.com/news/security/rdp-honeypot-targeted-35-million-times-in-brute-force-attacks/</a:t>
            </a:r>
            <a:endParaRPr lang="en-US"/>
          </a:p>
          <a:p>
            <a:r>
              <a:rPr lang="en-US" dirty="0">
                <a:hlinkClick r:id="rId4"/>
              </a:rPr>
              <a:t>https://www.mandiant.com/resources/blog/m-trends-2022</a:t>
            </a:r>
          </a:p>
          <a:p>
            <a:r>
              <a:rPr lang="en-US" dirty="0">
                <a:hlinkClick r:id="rId5"/>
              </a:rPr>
              <a:t>https://www.mandiant.com/company/press-releases/m-trends-2023</a:t>
            </a:r>
          </a:p>
          <a:p>
            <a:r>
              <a:rPr lang="en-US" dirty="0">
                <a:hlinkClick r:id="rId6"/>
              </a:rPr>
              <a:t>https://www.secureworks.com/about/press/ransomware-dwell-time-hits-low-of-24-hours</a:t>
            </a:r>
          </a:p>
        </p:txBody>
      </p:sp>
    </p:spTree>
    <p:extLst>
      <p:ext uri="{BB962C8B-B14F-4D97-AF65-F5344CB8AC3E}">
        <p14:creationId xmlns:p14="http://schemas.microsoft.com/office/powerpoint/2010/main" val="640053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4EFA3C87-EE78-F4CA-C1D2-D71181276B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D2AE5A06-C791-E6D1-8962-2D16BD78C7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/>
              <a:t>What is Hardening?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E26551C6-C7FF-D7B1-A413-93255363DE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What is it? 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Simple! "Find it, Fix it!"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Motivations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High level steps of hardening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Understanding Attack Surface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Looking for problems</a:t>
            </a:r>
          </a:p>
          <a:p>
            <a:pPr lvl="1" indent="-457200">
              <a:spcBef>
                <a:spcPts val="0"/>
              </a:spcBef>
              <a:buSzPts val="3200"/>
              <a:buFont typeface="Courier New"/>
              <a:buChar char="o"/>
            </a:pPr>
            <a:r>
              <a:rPr lang="en-US" dirty="0"/>
              <a:t>Fixing problems 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33D86712-4D12-A12B-EF40-919F2900CA5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8697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6DBD992B-4274-7A6E-AFC5-E5658160B3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115BFFBC-2C95-C161-8489-7FE58C3880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/>
              <a:t>Attack Surface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C08897C4-7BD5-1ABC-59A9-74209E336D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What is?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Types</a:t>
            </a:r>
          </a:p>
          <a:p>
            <a:pPr lvl="1" indent="-457200">
              <a:spcBef>
                <a:spcPts val="0"/>
              </a:spcBef>
              <a:buFont typeface="Courier New"/>
              <a:buChar char="o"/>
            </a:pPr>
            <a:r>
              <a:rPr lang="en-US" dirty="0"/>
              <a:t>Digital</a:t>
            </a:r>
          </a:p>
          <a:p>
            <a:pPr lvl="1" indent="-457200">
              <a:spcBef>
                <a:spcPts val="0"/>
              </a:spcBef>
              <a:buFont typeface="Courier New"/>
              <a:buChar char="o"/>
            </a:pPr>
            <a:r>
              <a:rPr lang="en-US" dirty="0"/>
              <a:t>Physical </a:t>
            </a:r>
          </a:p>
          <a:p>
            <a:pPr lvl="1" indent="-457200">
              <a:spcBef>
                <a:spcPts val="0"/>
              </a:spcBef>
              <a:buFont typeface="Courier New"/>
              <a:buChar char="o"/>
            </a:pPr>
            <a:r>
              <a:rPr lang="en-US" dirty="0"/>
              <a:t>Social Engineering 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567119B6-2158-390B-D9AC-7B5AB8D6AAF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E66CF7-856B-9CE0-4BB6-F89631D35F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970" y="4106973"/>
            <a:ext cx="3713783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447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8C2EA222-EB30-929A-6C5E-55167D156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0DEC1158-9317-8A8F-22A6-4774D3D435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r>
              <a:rPr lang="en-US" dirty="0"/>
              <a:t>Auditing: Network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A804D504-E1D7-98A8-9CDE-0B5D426783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479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What communication is needed?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What communication is allowed?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What ports are open?</a:t>
            </a:r>
          </a:p>
          <a:p>
            <a:pPr indent="-457200">
              <a:spcBef>
                <a:spcPts val="0"/>
              </a:spcBef>
              <a:buFont typeface="Calibri"/>
              <a:buChar char="-"/>
            </a:pPr>
            <a:r>
              <a:rPr lang="en-US" dirty="0"/>
              <a:t>What do your firewall settings look like?</a:t>
            </a:r>
          </a:p>
          <a:p>
            <a:pPr lvl="1" indent="-457200">
              <a:spcBef>
                <a:spcPts val="0"/>
              </a:spcBef>
              <a:buFont typeface="Courier New"/>
              <a:buChar char="o"/>
            </a:pPr>
            <a:r>
              <a:rPr lang="en-US" dirty="0"/>
              <a:t>Is it even on??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7375CF4B-EF00-D4C6-7057-306A03043D3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3317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>
          <a:extLst>
            <a:ext uri="{FF2B5EF4-FFF2-40B4-BE49-F238E27FC236}">
              <a16:creationId xmlns:a16="http://schemas.microsoft.com/office/drawing/2014/main" id="{6A15D40C-4CF8-1212-4198-24FCBF37A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">
            <a:extLst>
              <a:ext uri="{FF2B5EF4-FFF2-40B4-BE49-F238E27FC236}">
                <a16:creationId xmlns:a16="http://schemas.microsoft.com/office/drawing/2014/main" id="{3DF24AEC-2EE2-2953-F37A-78A995F629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12979" y="140603"/>
            <a:ext cx="7548019" cy="11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r>
              <a:rPr lang="en-US" dirty="0"/>
              <a:t>Auditing: </a:t>
            </a:r>
            <a:br>
              <a:rPr lang="en-US" dirty="0"/>
            </a:br>
            <a:r>
              <a:rPr lang="en-US" dirty="0"/>
              <a:t>Software &amp; Services</a:t>
            </a:r>
            <a:endParaRPr dirty="0"/>
          </a:p>
        </p:txBody>
      </p:sp>
      <p:sp>
        <p:nvSpPr>
          <p:cNvPr id="46" name="Google Shape;46;p2">
            <a:extLst>
              <a:ext uri="{FF2B5EF4-FFF2-40B4-BE49-F238E27FC236}">
                <a16:creationId xmlns:a16="http://schemas.microsoft.com/office/drawing/2014/main" id="{25954733-9CE3-0D13-5170-2F1E9C6B28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12979" y="1333718"/>
            <a:ext cx="10362867" cy="5051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indent="-457200">
              <a:lnSpc>
                <a:spcPct val="110000"/>
              </a:lnSpc>
              <a:spcBef>
                <a:spcPts val="0"/>
              </a:spcBef>
              <a:buFont typeface="Calibri"/>
              <a:buChar char="-"/>
            </a:pPr>
            <a:r>
              <a:rPr lang="en-US" dirty="0"/>
              <a:t>Lots of vulnerabilities in 2023 alone</a:t>
            </a:r>
            <a:endParaRPr lang="en-US"/>
          </a:p>
          <a:p>
            <a:pPr indent="-457200">
              <a:lnSpc>
                <a:spcPct val="110000"/>
              </a:lnSpc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lnSpc>
                <a:spcPct val="110000"/>
              </a:lnSpc>
              <a:spcBef>
                <a:spcPts val="0"/>
              </a:spcBef>
              <a:buFont typeface="Calibri"/>
              <a:buChar char="-"/>
            </a:pPr>
            <a:r>
              <a:rPr lang="en-US" dirty="0"/>
              <a:t>How can you audit so many? Effort :'(</a:t>
            </a:r>
          </a:p>
          <a:p>
            <a:pPr indent="-457200">
              <a:lnSpc>
                <a:spcPct val="110000"/>
              </a:lnSpc>
              <a:spcBef>
                <a:spcPts val="0"/>
              </a:spcBef>
              <a:buFont typeface="Calibri"/>
              <a:buChar char="-"/>
            </a:pPr>
            <a:endParaRPr lang="en-US" dirty="0"/>
          </a:p>
          <a:p>
            <a:pPr indent="-457200">
              <a:lnSpc>
                <a:spcPct val="110000"/>
              </a:lnSpc>
              <a:spcBef>
                <a:spcPts val="0"/>
              </a:spcBef>
              <a:buSzPts val="2800"/>
              <a:buFont typeface="Calibri"/>
              <a:buChar char="-"/>
            </a:pPr>
            <a:r>
              <a:rPr lang="en-US" dirty="0"/>
              <a:t>Things to investigate, a "short" list...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>
                <a:solidFill>
                  <a:schemeClr val="bg1"/>
                </a:solidFill>
              </a:rPr>
              <a:t>Stay informed about versions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>
                <a:solidFill>
                  <a:schemeClr val="bg1"/>
                </a:solidFill>
              </a:rPr>
              <a:t>Investigate configurations 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>
                <a:solidFill>
                  <a:schemeClr val="bg1"/>
                </a:solidFill>
              </a:rPr>
              <a:t>Does it have code involved? Guess you're '</a:t>
            </a:r>
            <a:r>
              <a:rPr lang="en-US" err="1">
                <a:solidFill>
                  <a:schemeClr val="bg1"/>
                </a:solidFill>
              </a:rPr>
              <a:t>readin</a:t>
            </a:r>
            <a:endParaRPr lang="en-US">
              <a:solidFill>
                <a:schemeClr val="bg1"/>
              </a:solidFill>
            </a:endParaRP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>
                <a:solidFill>
                  <a:schemeClr val="bg1"/>
                </a:solidFill>
              </a:rPr>
              <a:t>What can the service access?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>
                <a:solidFill>
                  <a:schemeClr val="bg1"/>
                </a:solidFill>
              </a:rPr>
              <a:t>What permissions do you need to access it?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>
                <a:solidFill>
                  <a:schemeClr val="bg1"/>
                </a:solidFill>
              </a:rPr>
              <a:t>Who can access the service?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>
                <a:solidFill>
                  <a:schemeClr val="bg1"/>
                </a:solidFill>
              </a:rPr>
              <a:t>Is public access being sanitized / restricted?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buFont typeface="Courier New"/>
              <a:buChar char="o"/>
            </a:pPr>
            <a:r>
              <a:rPr lang="en-US" dirty="0">
                <a:solidFill>
                  <a:schemeClr val="bg1"/>
                </a:solidFill>
              </a:rPr>
              <a:t>What information can be scraped off it?</a:t>
            </a:r>
          </a:p>
        </p:txBody>
      </p:sp>
      <p:sp>
        <p:nvSpPr>
          <p:cNvPr id="47" name="Google Shape;47;p2">
            <a:extLst>
              <a:ext uri="{FF2B5EF4-FFF2-40B4-BE49-F238E27FC236}">
                <a16:creationId xmlns:a16="http://schemas.microsoft.com/office/drawing/2014/main" id="{22DD9F13-414B-8638-7853-CDD6A9405E6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5326" y="6356351"/>
            <a:ext cx="2555400" cy="365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5490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22</Slides>
  <Notes>22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CS 499/CS 579: Enterprise Defense</vt:lpstr>
      <vt:lpstr>Next Few Weeks</vt:lpstr>
      <vt:lpstr>Extracurriculars</vt:lpstr>
      <vt:lpstr>Hardening</vt:lpstr>
      <vt:lpstr>It's Spooky Out There</vt:lpstr>
      <vt:lpstr>What is Hardening?</vt:lpstr>
      <vt:lpstr>Attack Surface</vt:lpstr>
      <vt:lpstr>Auditing: Network</vt:lpstr>
      <vt:lpstr>Auditing:  Software &amp; Services</vt:lpstr>
      <vt:lpstr>Auditing:  Software &amp; Services</vt:lpstr>
      <vt:lpstr>Auditing:  Operating System</vt:lpstr>
      <vt:lpstr>Exercise: Return of GPOs</vt:lpstr>
      <vt:lpstr>Auditing:  Users &amp; Permissions</vt:lpstr>
      <vt:lpstr>Auditing:  Users &amp; Permissions</vt:lpstr>
      <vt:lpstr>Auditing:  Users &amp; Permissions</vt:lpstr>
      <vt:lpstr>Auditing:  Automated, Automatic </vt:lpstr>
      <vt:lpstr>Exercise: Clue - Cybersecurity Edition</vt:lpstr>
      <vt:lpstr>Exercise: Clue - Cybersecurity Edition</vt:lpstr>
      <vt:lpstr>Exercise: Clue - Cybersecurity Edition</vt:lpstr>
      <vt:lpstr>Hardening</vt:lpstr>
      <vt:lpstr>Hardening Frameworks</vt:lpstr>
      <vt:lpstr>Best Practices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499/CS 579: Enterprise Defense </dc:title>
  <dc:creator>Jack Forkey</dc:creator>
  <cp:revision>741</cp:revision>
  <dcterms:created xsi:type="dcterms:W3CDTF">2017-05-17T21:58:52Z</dcterms:created>
  <dcterms:modified xsi:type="dcterms:W3CDTF">2024-02-02T00:56:31Z</dcterms:modified>
</cp:coreProperties>
</file>